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9" r:id="rId4"/>
    <p:sldId id="262" r:id="rId5"/>
    <p:sldId id="267" r:id="rId6"/>
    <p:sldId id="261" r:id="rId7"/>
    <p:sldId id="264" r:id="rId8"/>
    <p:sldId id="269" r:id="rId9"/>
    <p:sldId id="268" r:id="rId10"/>
    <p:sldId id="270" r:id="rId11"/>
    <p:sldId id="271" r:id="rId12"/>
    <p:sldId id="272" r:id="rId13"/>
    <p:sldId id="278" r:id="rId14"/>
    <p:sldId id="274" r:id="rId15"/>
    <p:sldId id="277" r:id="rId16"/>
    <p:sldId id="275" r:id="rId17"/>
    <p:sldId id="276" r:id="rId18"/>
    <p:sldId id="279" r:id="rId19"/>
    <p:sldId id="265" r:id="rId20"/>
    <p:sldId id="273" r:id="rId21"/>
    <p:sldId id="26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1B51-6A30-469B-A9C5-7B52935BC709}" type="datetimeFigureOut">
              <a:rPr lang="nl-NL" smtClean="0"/>
              <a:t>1-2-2018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591E-2F7A-43FC-A63E-A3C01B56B2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2586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1B51-6A30-469B-A9C5-7B52935BC709}" type="datetimeFigureOut">
              <a:rPr lang="nl-NL" smtClean="0"/>
              <a:t>1-2-2018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591E-2F7A-43FC-A63E-A3C01B56B2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960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1B51-6A30-469B-A9C5-7B52935BC709}" type="datetimeFigureOut">
              <a:rPr lang="nl-NL" smtClean="0"/>
              <a:t>1-2-2018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591E-2F7A-43FC-A63E-A3C01B56B2DE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4025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1B51-6A30-469B-A9C5-7B52935BC709}" type="datetimeFigureOut">
              <a:rPr lang="nl-NL" smtClean="0"/>
              <a:t>1-2-2018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591E-2F7A-43FC-A63E-A3C01B56B2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7770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1B51-6A30-469B-A9C5-7B52935BC709}" type="datetimeFigureOut">
              <a:rPr lang="nl-NL" smtClean="0"/>
              <a:t>1-2-2018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591E-2F7A-43FC-A63E-A3C01B56B2DE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6914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1B51-6A30-469B-A9C5-7B52935BC709}" type="datetimeFigureOut">
              <a:rPr lang="nl-NL" smtClean="0"/>
              <a:t>1-2-2018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591E-2F7A-43FC-A63E-A3C01B56B2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90479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1B51-6A30-469B-A9C5-7B52935BC709}" type="datetimeFigureOut">
              <a:rPr lang="nl-NL" smtClean="0"/>
              <a:t>1-2-2018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591E-2F7A-43FC-A63E-A3C01B56B2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5709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1B51-6A30-469B-A9C5-7B52935BC709}" type="datetimeFigureOut">
              <a:rPr lang="nl-NL" smtClean="0"/>
              <a:t>1-2-2018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591E-2F7A-43FC-A63E-A3C01B56B2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1093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1B51-6A30-469B-A9C5-7B52935BC709}" type="datetimeFigureOut">
              <a:rPr lang="nl-NL" smtClean="0"/>
              <a:t>1-2-2018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591E-2F7A-43FC-A63E-A3C01B56B2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045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1B51-6A30-469B-A9C5-7B52935BC709}" type="datetimeFigureOut">
              <a:rPr lang="nl-NL" smtClean="0"/>
              <a:t>1-2-2018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591E-2F7A-43FC-A63E-A3C01B56B2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385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1B51-6A30-469B-A9C5-7B52935BC709}" type="datetimeFigureOut">
              <a:rPr lang="nl-NL" smtClean="0"/>
              <a:t>1-2-2018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591E-2F7A-43FC-A63E-A3C01B56B2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5361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1B51-6A30-469B-A9C5-7B52935BC709}" type="datetimeFigureOut">
              <a:rPr lang="nl-NL" smtClean="0"/>
              <a:t>1-2-2018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591E-2F7A-43FC-A63E-A3C01B56B2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9546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1B51-6A30-469B-A9C5-7B52935BC709}" type="datetimeFigureOut">
              <a:rPr lang="nl-NL" smtClean="0"/>
              <a:t>1-2-2018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591E-2F7A-43FC-A63E-A3C01B56B2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6027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1B51-6A30-469B-A9C5-7B52935BC709}" type="datetimeFigureOut">
              <a:rPr lang="nl-NL" smtClean="0"/>
              <a:t>1-2-2018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591E-2F7A-43FC-A63E-A3C01B56B2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6252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1B51-6A30-469B-A9C5-7B52935BC709}" type="datetimeFigureOut">
              <a:rPr lang="nl-NL" smtClean="0"/>
              <a:t>1-2-2018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591E-2F7A-43FC-A63E-A3C01B56B2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9475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1B51-6A30-469B-A9C5-7B52935BC709}" type="datetimeFigureOut">
              <a:rPr lang="nl-NL" smtClean="0"/>
              <a:t>1-2-2018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591E-2F7A-43FC-A63E-A3C01B56B2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2956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61B51-6A30-469B-A9C5-7B52935BC709}" type="datetimeFigureOut">
              <a:rPr lang="nl-NL" smtClean="0"/>
              <a:t>1-2-2018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0A6591E-2F7A-43FC-A63E-A3C01B56B2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5859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englishpages.com/site_php_files/grammar-exercise-conditionals.php" TargetMode="External"/><Relationship Id="rId2" Type="http://schemas.openxmlformats.org/officeDocument/2006/relationships/hyperlink" Target="https://www.englisch-hilfen.de/en/exercises_list/if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go4u.com/en/cram-up/grammar/conditional-sentences" TargetMode="External"/><Relationship Id="rId4" Type="http://schemas.openxmlformats.org/officeDocument/2006/relationships/hyperlink" Target="https://www.ego4u.com/en/cram-up/tests/conditional-sentences-3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lt.oup.com/student/solutions/upperint/grammar/grammar_09_022e?cc=nl&amp;selLanguage=nl" TargetMode="External"/><Relationship Id="rId2" Type="http://schemas.openxmlformats.org/officeDocument/2006/relationships/hyperlink" Target="https://agendaweb.org/verbs/conditional-mixed-exercise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nglishpage.com/conditional/conditionalintro.html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9600" dirty="0" smtClean="0"/>
              <a:t>Conditionals</a:t>
            </a:r>
            <a:endParaRPr lang="nl-NL" sz="9600" dirty="0"/>
          </a:p>
        </p:txBody>
      </p:sp>
    </p:spTree>
    <p:extLst>
      <p:ext uri="{BB962C8B-B14F-4D97-AF65-F5344CB8AC3E}">
        <p14:creationId xmlns:p14="http://schemas.microsoft.com/office/powerpoint/2010/main" val="274734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Third Conditional</a:t>
            </a:r>
            <a:endParaRPr lang="nl-NL" b="1" dirty="0">
              <a:solidFill>
                <a:srgbClr val="7030A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Third Conditional is used to speculate about the imaginary result of things which didn’t happen.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Form: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[if + past perfect], [would have + past participle]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b="1" dirty="0" smtClean="0"/>
              <a:t>If</a:t>
            </a:r>
            <a:r>
              <a:rPr lang="en-US" dirty="0" smtClean="0"/>
              <a:t> you </a:t>
            </a:r>
            <a:r>
              <a:rPr lang="en-US" b="1" u="sng" dirty="0" smtClean="0"/>
              <a:t>had studied </a:t>
            </a:r>
            <a:r>
              <a:rPr lang="en-US" dirty="0" smtClean="0"/>
              <a:t>harder, you </a:t>
            </a:r>
            <a:r>
              <a:rPr lang="en-US" b="1" u="sng" dirty="0" smtClean="0"/>
              <a:t>would have passed </a:t>
            </a:r>
            <a:r>
              <a:rPr lang="en-US" dirty="0" smtClean="0"/>
              <a:t>your exams.</a:t>
            </a:r>
          </a:p>
          <a:p>
            <a:pPr marL="0" indent="0">
              <a:buNone/>
            </a:pPr>
            <a:r>
              <a:rPr lang="en-US" dirty="0" smtClean="0"/>
              <a:t>We </a:t>
            </a:r>
            <a:r>
              <a:rPr lang="en-US" b="1" u="sng" dirty="0" smtClean="0"/>
              <a:t>wouldn’t have been </a:t>
            </a:r>
            <a:r>
              <a:rPr lang="en-US" dirty="0" smtClean="0"/>
              <a:t>late, </a:t>
            </a:r>
            <a:r>
              <a:rPr lang="en-US" b="1" dirty="0" smtClean="0"/>
              <a:t>if</a:t>
            </a:r>
            <a:r>
              <a:rPr lang="en-US" dirty="0" smtClean="0"/>
              <a:t> we </a:t>
            </a:r>
            <a:r>
              <a:rPr lang="en-US" b="1" u="sng" dirty="0" smtClean="0"/>
              <a:t>hadn’t missed </a:t>
            </a:r>
            <a:r>
              <a:rPr lang="en-US" dirty="0" smtClean="0"/>
              <a:t>the bus.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7641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Afbeeldingsresultaat voor third conditiona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01"/>
          <a:stretch/>
        </p:blipFill>
        <p:spPr bwMode="auto">
          <a:xfrm>
            <a:off x="3337687" y="59410"/>
            <a:ext cx="4992497" cy="679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352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Afbeeldingsresultaat voor third conditiona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52" b="5881"/>
          <a:stretch/>
        </p:blipFill>
        <p:spPr bwMode="auto">
          <a:xfrm>
            <a:off x="1810639" y="64008"/>
            <a:ext cx="8399898" cy="6675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805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err="1" smtClean="0"/>
              <a:t>Practice</a:t>
            </a:r>
            <a:r>
              <a:rPr lang="nl-NL" dirty="0" smtClean="0"/>
              <a:t> </a:t>
            </a:r>
            <a:r>
              <a:rPr lang="nl-NL" dirty="0" err="1" smtClean="0"/>
              <a:t>makes</a:t>
            </a:r>
            <a:r>
              <a:rPr lang="nl-NL" dirty="0" smtClean="0"/>
              <a:t> Perfect!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www.englisch-hilfen.de/en/exercises_list/if.htm</a:t>
            </a:r>
            <a:endParaRPr lang="nl-NL" dirty="0" smtClean="0"/>
          </a:p>
          <a:p>
            <a:r>
              <a:rPr lang="nl-NL" dirty="0">
                <a:hlinkClick r:id="rId3"/>
              </a:rPr>
              <a:t>http://</a:t>
            </a:r>
            <a:r>
              <a:rPr lang="nl-NL" dirty="0" smtClean="0">
                <a:hlinkClick r:id="rId3"/>
              </a:rPr>
              <a:t>www.myenglishpages.com/site_php_files/grammar-exercise-conditionals.php</a:t>
            </a:r>
            <a:endParaRPr lang="nl-NL" dirty="0" smtClean="0"/>
          </a:p>
          <a:p>
            <a:r>
              <a:rPr lang="nl-NL" dirty="0">
                <a:hlinkClick r:id="rId4"/>
              </a:rPr>
              <a:t>https://</a:t>
            </a:r>
            <a:r>
              <a:rPr lang="nl-NL" dirty="0" smtClean="0">
                <a:hlinkClick r:id="rId4"/>
              </a:rPr>
              <a:t>www.ego4u.com/en/cram-up/tests/conditional-sentences-3</a:t>
            </a:r>
            <a:endParaRPr lang="nl-NL" dirty="0" smtClean="0"/>
          </a:p>
          <a:p>
            <a:r>
              <a:rPr lang="nl-NL" dirty="0">
                <a:hlinkClick r:id="rId5"/>
              </a:rPr>
              <a:t>https://</a:t>
            </a:r>
            <a:r>
              <a:rPr lang="nl-NL" dirty="0" smtClean="0">
                <a:hlinkClick r:id="rId5"/>
              </a:rPr>
              <a:t>www.ego4u.com/en/cram-up/grammar/conditional-sentences</a:t>
            </a: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3203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Mixed conditionals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Second conditional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	-&gt; [if + past simple], [would + infinitive]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	-&gt; present/future situations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Third conditional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	</a:t>
            </a:r>
            <a:r>
              <a:rPr lang="en-US" dirty="0" smtClean="0">
                <a:solidFill>
                  <a:srgbClr val="7030A0"/>
                </a:solidFill>
              </a:rPr>
              <a:t>-&gt; [if + past perfect], [would + have + past participle]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	</a:t>
            </a:r>
            <a:r>
              <a:rPr lang="en-US" dirty="0" smtClean="0">
                <a:solidFill>
                  <a:srgbClr val="7030A0"/>
                </a:solidFill>
              </a:rPr>
              <a:t>-&gt; past situations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069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Mixed conditionals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Third conditional (past)</a:t>
            </a:r>
          </a:p>
          <a:p>
            <a:r>
              <a:rPr lang="en-US" dirty="0" smtClean="0"/>
              <a:t>If I </a:t>
            </a:r>
            <a:r>
              <a:rPr lang="en-US" dirty="0" smtClean="0">
                <a:solidFill>
                  <a:srgbClr val="7030A0"/>
                </a:solidFill>
              </a:rPr>
              <a:t>had studied </a:t>
            </a:r>
            <a:r>
              <a:rPr lang="en-US" dirty="0" smtClean="0"/>
              <a:t>harder, I </a:t>
            </a:r>
            <a:r>
              <a:rPr lang="en-US" dirty="0" smtClean="0">
                <a:solidFill>
                  <a:srgbClr val="7030A0"/>
                </a:solidFill>
              </a:rPr>
              <a:t>would have passed </a:t>
            </a:r>
            <a:r>
              <a:rPr lang="en-US" dirty="0" smtClean="0"/>
              <a:t>my exam.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Mixed conditional (past condition, present/future result)</a:t>
            </a:r>
          </a:p>
          <a:p>
            <a:r>
              <a:rPr lang="en-US" dirty="0" smtClean="0"/>
              <a:t>If I </a:t>
            </a:r>
            <a:r>
              <a:rPr lang="en-US" dirty="0" smtClean="0">
                <a:solidFill>
                  <a:srgbClr val="7030A0"/>
                </a:solidFill>
              </a:rPr>
              <a:t>had studied </a:t>
            </a:r>
            <a:r>
              <a:rPr lang="en-US" dirty="0" smtClean="0"/>
              <a:t>harder, I </a:t>
            </a:r>
            <a:r>
              <a:rPr lang="en-US" dirty="0" smtClean="0">
                <a:solidFill>
                  <a:srgbClr val="FF0000"/>
                </a:solidFill>
              </a:rPr>
              <a:t>would pass </a:t>
            </a:r>
            <a:r>
              <a:rPr lang="en-US" dirty="0" smtClean="0"/>
              <a:t>my exam.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Second conditional (present)</a:t>
            </a:r>
          </a:p>
          <a:p>
            <a:r>
              <a:rPr lang="en-US" dirty="0" smtClean="0"/>
              <a:t>If she </a:t>
            </a:r>
            <a:r>
              <a:rPr lang="en-US" dirty="0" smtClean="0">
                <a:solidFill>
                  <a:srgbClr val="FF0000"/>
                </a:solidFill>
              </a:rPr>
              <a:t>had</a:t>
            </a:r>
            <a:r>
              <a:rPr lang="en-US" dirty="0" smtClean="0"/>
              <a:t> enough money, she </a:t>
            </a:r>
            <a:r>
              <a:rPr lang="en-US" dirty="0" smtClean="0">
                <a:solidFill>
                  <a:srgbClr val="FF0000"/>
                </a:solidFill>
              </a:rPr>
              <a:t>could buy </a:t>
            </a:r>
            <a:r>
              <a:rPr lang="en-US" dirty="0" smtClean="0"/>
              <a:t>a new car.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Mixed conditional (present condition, past result)</a:t>
            </a:r>
          </a:p>
          <a:p>
            <a:r>
              <a:rPr lang="en-US" dirty="0" smtClean="0"/>
              <a:t>If she </a:t>
            </a:r>
            <a:r>
              <a:rPr lang="en-US" dirty="0" smtClean="0">
                <a:solidFill>
                  <a:srgbClr val="FF0000"/>
                </a:solidFill>
              </a:rPr>
              <a:t>had</a:t>
            </a:r>
            <a:r>
              <a:rPr lang="en-US" dirty="0" smtClean="0"/>
              <a:t> enough money, she </a:t>
            </a:r>
            <a:r>
              <a:rPr lang="en-US" dirty="0" smtClean="0">
                <a:solidFill>
                  <a:srgbClr val="7030A0"/>
                </a:solidFill>
              </a:rPr>
              <a:t>could have bought </a:t>
            </a:r>
            <a:r>
              <a:rPr lang="en-US" dirty="0" smtClean="0"/>
              <a:t>a new car long ago.</a:t>
            </a:r>
          </a:p>
        </p:txBody>
      </p:sp>
    </p:spTree>
    <p:extLst>
      <p:ext uri="{BB962C8B-B14F-4D97-AF65-F5344CB8AC3E}">
        <p14:creationId xmlns:p14="http://schemas.microsoft.com/office/powerpoint/2010/main" val="24458457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Mixed conditionals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200" dirty="0" smtClean="0">
                <a:solidFill>
                  <a:srgbClr val="7030A0"/>
                </a:solidFill>
              </a:rPr>
              <a:t>[if + past perfect], </a:t>
            </a:r>
            <a:r>
              <a:rPr lang="en-US" sz="2200" dirty="0" smtClean="0">
                <a:solidFill>
                  <a:srgbClr val="FF0000"/>
                </a:solidFill>
              </a:rPr>
              <a:t>[would + infinitive]</a:t>
            </a:r>
          </a:p>
          <a:p>
            <a:pPr marL="0" indent="0" algn="ctr">
              <a:buNone/>
            </a:pPr>
            <a:r>
              <a:rPr lang="en-US" sz="2200" dirty="0" smtClean="0">
                <a:solidFill>
                  <a:srgbClr val="7030A0"/>
                </a:solidFill>
              </a:rPr>
              <a:t>past condition, </a:t>
            </a:r>
            <a:r>
              <a:rPr lang="en-US" sz="2200" dirty="0" smtClean="0">
                <a:solidFill>
                  <a:srgbClr val="FF0000"/>
                </a:solidFill>
              </a:rPr>
              <a:t>present/future result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type of mixed conditional refers to an </a:t>
            </a:r>
            <a:r>
              <a:rPr lang="en-US" dirty="0">
                <a:solidFill>
                  <a:srgbClr val="7030A0"/>
                </a:solidFill>
              </a:rPr>
              <a:t>unreal past condition </a:t>
            </a:r>
            <a:r>
              <a:rPr lang="en-US" dirty="0"/>
              <a:t>and its </a:t>
            </a:r>
            <a:r>
              <a:rPr lang="en-US" dirty="0">
                <a:solidFill>
                  <a:srgbClr val="FF0000"/>
                </a:solidFill>
              </a:rPr>
              <a:t>probable result in the </a:t>
            </a:r>
            <a:r>
              <a:rPr lang="en-US" dirty="0" smtClean="0">
                <a:solidFill>
                  <a:srgbClr val="FF0000"/>
                </a:solidFill>
              </a:rPr>
              <a:t>present/future</a:t>
            </a:r>
            <a:r>
              <a:rPr lang="en-US" dirty="0" smtClean="0"/>
              <a:t>.</a:t>
            </a:r>
            <a:r>
              <a:rPr lang="en-US" dirty="0"/>
              <a:t> 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In these mixed conditional sentences, the time is the </a:t>
            </a:r>
            <a:r>
              <a:rPr lang="en-US" b="1" dirty="0"/>
              <a:t>past</a:t>
            </a:r>
            <a:r>
              <a:rPr lang="en-US" dirty="0"/>
              <a:t> in the "if" clause and in the </a:t>
            </a:r>
            <a:r>
              <a:rPr lang="en-US" b="1" dirty="0" smtClean="0"/>
              <a:t>present </a:t>
            </a:r>
            <a:r>
              <a:rPr lang="en-US" dirty="0" smtClean="0"/>
              <a:t>in </a:t>
            </a:r>
            <a:r>
              <a:rPr lang="en-US" dirty="0"/>
              <a:t>the main clause.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If I </a:t>
            </a:r>
            <a:r>
              <a:rPr lang="en-US" dirty="0">
                <a:solidFill>
                  <a:srgbClr val="7030A0"/>
                </a:solidFill>
              </a:rPr>
              <a:t>had worked </a:t>
            </a:r>
            <a:r>
              <a:rPr lang="en-US" dirty="0"/>
              <a:t>harder at school, I </a:t>
            </a:r>
            <a:r>
              <a:rPr lang="en-US" dirty="0">
                <a:solidFill>
                  <a:srgbClr val="FF0000"/>
                </a:solidFill>
              </a:rPr>
              <a:t>would have </a:t>
            </a:r>
            <a:r>
              <a:rPr lang="en-US" dirty="0"/>
              <a:t>a better job now.</a:t>
            </a:r>
          </a:p>
          <a:p>
            <a:r>
              <a:rPr lang="en-US" dirty="0" smtClean="0"/>
              <a:t>If </a:t>
            </a:r>
            <a:r>
              <a:rPr lang="en-US" dirty="0"/>
              <a:t>we </a:t>
            </a:r>
            <a:r>
              <a:rPr lang="en-US" dirty="0">
                <a:solidFill>
                  <a:srgbClr val="7030A0"/>
                </a:solidFill>
              </a:rPr>
              <a:t>had looked </a:t>
            </a:r>
            <a:r>
              <a:rPr lang="en-US" dirty="0"/>
              <a:t>at the map we </a:t>
            </a:r>
            <a:r>
              <a:rPr lang="en-US" dirty="0">
                <a:solidFill>
                  <a:srgbClr val="FF0000"/>
                </a:solidFill>
              </a:rPr>
              <a:t>wouldn't be </a:t>
            </a:r>
            <a:r>
              <a:rPr lang="en-US" dirty="0"/>
              <a:t>lost.</a:t>
            </a:r>
          </a:p>
          <a:p>
            <a:r>
              <a:rPr lang="en-US" dirty="0" smtClean="0"/>
              <a:t>You </a:t>
            </a:r>
            <a:r>
              <a:rPr lang="en-US" dirty="0">
                <a:solidFill>
                  <a:srgbClr val="FF0000"/>
                </a:solidFill>
              </a:rPr>
              <a:t>would be </a:t>
            </a:r>
            <a:r>
              <a:rPr lang="en-US" dirty="0"/>
              <a:t>dead now if you </a:t>
            </a:r>
            <a:r>
              <a:rPr lang="en-US" dirty="0">
                <a:solidFill>
                  <a:srgbClr val="7030A0"/>
                </a:solidFill>
              </a:rPr>
              <a:t>had caught </a:t>
            </a:r>
            <a:r>
              <a:rPr lang="en-US" dirty="0"/>
              <a:t>that plane</a:t>
            </a:r>
            <a:r>
              <a:rPr lang="en-US" dirty="0" smtClean="0"/>
              <a:t>.</a:t>
            </a:r>
          </a:p>
          <a:p>
            <a:r>
              <a:rPr lang="en-US" dirty="0"/>
              <a:t>If I </a:t>
            </a:r>
            <a:r>
              <a:rPr lang="en-US" dirty="0">
                <a:solidFill>
                  <a:srgbClr val="7030A0"/>
                </a:solidFill>
              </a:rPr>
              <a:t>had taken </a:t>
            </a:r>
            <a:r>
              <a:rPr lang="en-US" dirty="0"/>
              <a:t>an aspirin, I </a:t>
            </a:r>
            <a:r>
              <a:rPr lang="en-US" dirty="0">
                <a:solidFill>
                  <a:srgbClr val="FF0000"/>
                </a:solidFill>
              </a:rPr>
              <a:t>wouldn't have </a:t>
            </a:r>
            <a:r>
              <a:rPr lang="en-US" dirty="0"/>
              <a:t>a headache now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13644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Mixed conditionals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[if + past simple], </a:t>
            </a:r>
            <a:r>
              <a:rPr lang="en-US" sz="2000" dirty="0" smtClean="0">
                <a:solidFill>
                  <a:srgbClr val="7030A0"/>
                </a:solidFill>
              </a:rPr>
              <a:t>[would + have + past participle]</a:t>
            </a: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present condition, </a:t>
            </a:r>
            <a:r>
              <a:rPr lang="en-US" sz="2000" dirty="0" smtClean="0">
                <a:solidFill>
                  <a:srgbClr val="7030A0"/>
                </a:solidFill>
              </a:rPr>
              <a:t>past result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These mixed conditional sentences refer to </a:t>
            </a:r>
            <a:r>
              <a:rPr lang="en-US" dirty="0">
                <a:solidFill>
                  <a:srgbClr val="FF0000"/>
                </a:solidFill>
              </a:rPr>
              <a:t>an unreal present situation </a:t>
            </a:r>
            <a:r>
              <a:rPr lang="en-US" dirty="0"/>
              <a:t>and its </a:t>
            </a:r>
            <a:r>
              <a:rPr lang="en-US" dirty="0">
                <a:solidFill>
                  <a:srgbClr val="7030A0"/>
                </a:solidFill>
              </a:rPr>
              <a:t>probable (but unreal) past result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In these mixed conditional sentences, the time in the if clause is </a:t>
            </a:r>
            <a:r>
              <a:rPr lang="en-US" b="1" dirty="0"/>
              <a:t>now or always</a:t>
            </a:r>
            <a:r>
              <a:rPr lang="en-US" dirty="0"/>
              <a:t> and the time in the main clause is </a:t>
            </a:r>
            <a:r>
              <a:rPr lang="en-US" b="1" dirty="0"/>
              <a:t>before now</a:t>
            </a:r>
            <a:r>
              <a:rPr lang="en-US" dirty="0"/>
              <a:t>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If I </a:t>
            </a:r>
            <a:r>
              <a:rPr lang="en-US" dirty="0">
                <a:solidFill>
                  <a:srgbClr val="FF0000"/>
                </a:solidFill>
              </a:rPr>
              <a:t>wasn't</a:t>
            </a:r>
            <a:r>
              <a:rPr lang="en-US" dirty="0"/>
              <a:t> afraid of spiders, I </a:t>
            </a:r>
            <a:r>
              <a:rPr lang="en-US" dirty="0">
                <a:solidFill>
                  <a:srgbClr val="7030A0"/>
                </a:solidFill>
              </a:rPr>
              <a:t>would have picked </a:t>
            </a:r>
            <a:r>
              <a:rPr lang="en-US" dirty="0"/>
              <a:t>it up.</a:t>
            </a:r>
          </a:p>
          <a:p>
            <a:r>
              <a:rPr lang="en-US" dirty="0" smtClean="0"/>
              <a:t>If </a:t>
            </a:r>
            <a:r>
              <a:rPr lang="en-US" dirty="0"/>
              <a:t>we </a:t>
            </a:r>
            <a:r>
              <a:rPr lang="en-US" dirty="0">
                <a:solidFill>
                  <a:srgbClr val="FF0000"/>
                </a:solidFill>
              </a:rPr>
              <a:t>didn't trust </a:t>
            </a:r>
            <a:r>
              <a:rPr lang="en-US" dirty="0" smtClean="0"/>
              <a:t>him, </a:t>
            </a:r>
            <a:r>
              <a:rPr lang="en-US" dirty="0"/>
              <a:t>we </a:t>
            </a:r>
            <a:r>
              <a:rPr lang="en-US" dirty="0">
                <a:solidFill>
                  <a:srgbClr val="7030A0"/>
                </a:solidFill>
              </a:rPr>
              <a:t>would have sacked </a:t>
            </a:r>
            <a:r>
              <a:rPr lang="en-US" dirty="0"/>
              <a:t>him months ago.</a:t>
            </a:r>
          </a:p>
          <a:p>
            <a:r>
              <a:rPr lang="en-US" dirty="0" smtClean="0"/>
              <a:t>I </a:t>
            </a:r>
            <a:r>
              <a:rPr lang="en-US" dirty="0">
                <a:solidFill>
                  <a:srgbClr val="7030A0"/>
                </a:solidFill>
              </a:rPr>
              <a:t>would have been </a:t>
            </a:r>
            <a:r>
              <a:rPr lang="en-US" dirty="0"/>
              <a:t>happy to help you if I </a:t>
            </a:r>
            <a:r>
              <a:rPr lang="en-US" dirty="0">
                <a:solidFill>
                  <a:srgbClr val="FF0000"/>
                </a:solidFill>
              </a:rPr>
              <a:t>wasn't</a:t>
            </a:r>
            <a:r>
              <a:rPr lang="en-US" dirty="0"/>
              <a:t> in the middle of another meeting</a:t>
            </a:r>
            <a:r>
              <a:rPr lang="en-US" dirty="0" smtClean="0"/>
              <a:t>.</a:t>
            </a:r>
          </a:p>
          <a:p>
            <a:r>
              <a:rPr lang="en-US" dirty="0"/>
              <a:t>If I </a:t>
            </a:r>
            <a:r>
              <a:rPr lang="en-US" dirty="0">
                <a:solidFill>
                  <a:srgbClr val="FF0000"/>
                </a:solidFill>
              </a:rPr>
              <a:t>was</a:t>
            </a:r>
            <a:r>
              <a:rPr lang="en-US" dirty="0"/>
              <a:t> a good cook, </a:t>
            </a:r>
            <a:r>
              <a:rPr lang="en-US" dirty="0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rgbClr val="7030A0"/>
                </a:solidFill>
              </a:rPr>
              <a:t>'d have invited </a:t>
            </a:r>
            <a:r>
              <a:rPr lang="en-US" dirty="0"/>
              <a:t>them to lunch</a:t>
            </a:r>
            <a:r>
              <a:rPr lang="en-US" dirty="0" smtClean="0"/>
              <a:t>.</a:t>
            </a:r>
          </a:p>
          <a:p>
            <a:r>
              <a:rPr lang="en-US" dirty="0"/>
              <a:t>If she </a:t>
            </a:r>
            <a:r>
              <a:rPr lang="en-US" dirty="0">
                <a:solidFill>
                  <a:srgbClr val="FF0000"/>
                </a:solidFill>
              </a:rPr>
              <a:t>had</a:t>
            </a:r>
            <a:r>
              <a:rPr lang="en-US" dirty="0"/>
              <a:t> enough money, she </a:t>
            </a:r>
            <a:r>
              <a:rPr lang="en-US" dirty="0">
                <a:solidFill>
                  <a:srgbClr val="7030A0"/>
                </a:solidFill>
              </a:rPr>
              <a:t>could have done </a:t>
            </a:r>
            <a:r>
              <a:rPr lang="en-US" dirty="0"/>
              <a:t>this trip to Hawaii.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638212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err="1" smtClean="0"/>
              <a:t>Practice</a:t>
            </a:r>
            <a:r>
              <a:rPr lang="nl-NL" dirty="0" smtClean="0"/>
              <a:t> </a:t>
            </a:r>
            <a:r>
              <a:rPr lang="nl-NL" dirty="0" err="1" smtClean="0"/>
              <a:t>makes</a:t>
            </a:r>
            <a:r>
              <a:rPr lang="nl-NL" dirty="0" smtClean="0"/>
              <a:t> Perfect!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agendaweb.org/verbs/conditional-mixed-exercises.html</a:t>
            </a:r>
            <a:endParaRPr lang="nl-NL" dirty="0" smtClean="0"/>
          </a:p>
          <a:p>
            <a:r>
              <a:rPr lang="nl-NL" dirty="0">
                <a:hlinkClick r:id="rId3"/>
              </a:rPr>
              <a:t>https://</a:t>
            </a:r>
            <a:r>
              <a:rPr lang="nl-NL" dirty="0" smtClean="0">
                <a:hlinkClick r:id="rId3"/>
              </a:rPr>
              <a:t>elt.oup.com/student/solutions/upperint/grammar/grammar_09_022e?cc=nl&amp;selLanguage=nl</a:t>
            </a:r>
            <a:endParaRPr lang="nl-NL" dirty="0" smtClean="0"/>
          </a:p>
          <a:p>
            <a:r>
              <a:rPr lang="nl-NL">
                <a:hlinkClick r:id="rId4"/>
              </a:rPr>
              <a:t>https</a:t>
            </a:r>
            <a:r>
              <a:rPr lang="nl-NL">
                <a:hlinkClick r:id="rId4"/>
              </a:rPr>
              <a:t>://</a:t>
            </a:r>
            <a:r>
              <a:rPr lang="nl-NL" smtClean="0">
                <a:hlinkClick r:id="rId4"/>
              </a:rPr>
              <a:t>www.englishpage.com/conditional/conditionalintro.html</a:t>
            </a:r>
            <a:endParaRPr lang="nl-NL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071969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 descr="Afbeeldingsresultaat voor zero condition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704" y="101717"/>
            <a:ext cx="4535425" cy="6607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088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Zero Conditional</a:t>
            </a:r>
            <a:endParaRPr lang="nl-NL" b="1" dirty="0">
              <a:solidFill>
                <a:schemeClr val="accent2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Zero conditional is used for things that are </a:t>
            </a:r>
            <a:r>
              <a:rPr lang="en-US" b="1" dirty="0" smtClean="0"/>
              <a:t>always true</a:t>
            </a:r>
            <a:r>
              <a:rPr lang="en-US" dirty="0" smtClean="0"/>
              <a:t> as long as the condition is met.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Form: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2"/>
                </a:solidFill>
              </a:rPr>
              <a:t>[if + present simple], [present simple]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b="1" dirty="0" smtClean="0"/>
              <a:t>If</a:t>
            </a:r>
            <a:r>
              <a:rPr lang="en-US" dirty="0" smtClean="0"/>
              <a:t> you </a:t>
            </a:r>
            <a:r>
              <a:rPr lang="en-US" b="1" u="sng" dirty="0" smtClean="0"/>
              <a:t>heat</a:t>
            </a:r>
            <a:r>
              <a:rPr lang="en-US" dirty="0" smtClean="0"/>
              <a:t> water until 100 degrees Celsius, it </a:t>
            </a:r>
            <a:r>
              <a:rPr lang="en-US" b="1" u="sng" dirty="0" smtClean="0"/>
              <a:t>boils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If</a:t>
            </a:r>
            <a:r>
              <a:rPr lang="en-US" dirty="0" smtClean="0"/>
              <a:t> I </a:t>
            </a:r>
            <a:r>
              <a:rPr lang="en-US" b="1" u="sng" dirty="0" smtClean="0"/>
              <a:t>drink</a:t>
            </a:r>
            <a:r>
              <a:rPr lang="en-US" dirty="0" smtClean="0"/>
              <a:t> too much coffee, I </a:t>
            </a:r>
            <a:r>
              <a:rPr lang="en-US" b="1" u="sng" dirty="0" smtClean="0"/>
              <a:t>get</a:t>
            </a:r>
            <a:r>
              <a:rPr lang="en-US" dirty="0" smtClean="0"/>
              <a:t> a headache.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084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fbeeldingsresultaat voor first condition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432" y="143198"/>
            <a:ext cx="4490593" cy="6573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662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fbeeldingsresultaat voor second condition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221" y="143199"/>
            <a:ext cx="4491195" cy="6551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103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fbeeldingsresultaat voor zero conditiona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46"/>
          <a:stretch/>
        </p:blipFill>
        <p:spPr bwMode="auto">
          <a:xfrm>
            <a:off x="2185543" y="1"/>
            <a:ext cx="826604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054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3"/>
                </a:solidFill>
              </a:rPr>
              <a:t>First Conditional</a:t>
            </a:r>
            <a:endParaRPr lang="nl-NL" b="1" dirty="0">
              <a:solidFill>
                <a:schemeClr val="accent3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First Conditional is used to predict </a:t>
            </a:r>
            <a:r>
              <a:rPr lang="en-US" b="1" dirty="0" smtClean="0"/>
              <a:t>the result of a future action </a:t>
            </a:r>
            <a:r>
              <a:rPr lang="en-US" dirty="0" smtClean="0"/>
              <a:t>(things which might happen in the future).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Form: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3"/>
                </a:solidFill>
              </a:rPr>
              <a:t>[if + present simple], [will + infinitive]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b="1" dirty="0" smtClean="0"/>
              <a:t>If</a:t>
            </a:r>
            <a:r>
              <a:rPr lang="en-US" dirty="0" smtClean="0"/>
              <a:t> she </a:t>
            </a:r>
            <a:r>
              <a:rPr lang="en-US" b="1" u="sng" dirty="0" smtClean="0"/>
              <a:t>gets</a:t>
            </a:r>
            <a:r>
              <a:rPr lang="en-US" dirty="0" smtClean="0"/>
              <a:t> good grades, she </a:t>
            </a:r>
            <a:r>
              <a:rPr lang="en-US" b="1" u="sng" dirty="0" smtClean="0"/>
              <a:t>will go </a:t>
            </a:r>
            <a:r>
              <a:rPr lang="en-US" dirty="0" smtClean="0"/>
              <a:t>to university.</a:t>
            </a:r>
          </a:p>
          <a:p>
            <a:pPr marL="0" indent="0">
              <a:buNone/>
            </a:pPr>
            <a:r>
              <a:rPr lang="en-US" dirty="0" smtClean="0"/>
              <a:t>You</a:t>
            </a:r>
            <a:r>
              <a:rPr lang="en-US" b="1" u="sng" dirty="0" smtClean="0"/>
              <a:t>’ll fail </a:t>
            </a:r>
            <a:r>
              <a:rPr lang="en-US" dirty="0" smtClean="0"/>
              <a:t>the exam </a:t>
            </a:r>
            <a:r>
              <a:rPr lang="en-US" b="1" dirty="0" smtClean="0"/>
              <a:t>if</a:t>
            </a:r>
            <a:r>
              <a:rPr lang="en-US" dirty="0" smtClean="0"/>
              <a:t> you </a:t>
            </a:r>
            <a:r>
              <a:rPr lang="en-US" b="1" u="sng" dirty="0" smtClean="0"/>
              <a:t>don’t do </a:t>
            </a:r>
            <a:r>
              <a:rPr lang="en-US" dirty="0" smtClean="0"/>
              <a:t>more work.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061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Afbeeldingsresultaat voor first conditiona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60"/>
          <a:stretch/>
        </p:blipFill>
        <p:spPr bwMode="auto">
          <a:xfrm>
            <a:off x="3099944" y="0"/>
            <a:ext cx="49087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909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Afbeeldingsresultaat voor first condition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646" y="84534"/>
            <a:ext cx="10506329" cy="6682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144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Second conditional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Second conditional is used to talk about situations that are </a:t>
            </a:r>
            <a:r>
              <a:rPr lang="en-US" b="1" dirty="0" smtClean="0"/>
              <a:t>unlikely or unreal</a:t>
            </a:r>
            <a:r>
              <a:rPr lang="en-US" dirty="0" smtClean="0"/>
              <a:t>. It can refer to the present or the future.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Form: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[if + past simple], [would + infinitive]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b="1" dirty="0" smtClean="0"/>
              <a:t>If </a:t>
            </a:r>
            <a:r>
              <a:rPr lang="en-US" dirty="0" smtClean="0"/>
              <a:t>I </a:t>
            </a:r>
            <a:r>
              <a:rPr lang="en-US" b="1" u="sng" dirty="0" smtClean="0"/>
              <a:t>were</a:t>
            </a:r>
            <a:r>
              <a:rPr lang="en-US" dirty="0" smtClean="0"/>
              <a:t> you, I </a:t>
            </a:r>
            <a:r>
              <a:rPr lang="en-US" b="1" u="sng" dirty="0" smtClean="0"/>
              <a:t>wouldn’t do </a:t>
            </a:r>
            <a:r>
              <a:rPr lang="en-US" dirty="0" smtClean="0"/>
              <a:t>it.</a:t>
            </a:r>
          </a:p>
          <a:p>
            <a:pPr marL="0" indent="0">
              <a:buNone/>
            </a:pPr>
            <a:r>
              <a:rPr lang="en-US" dirty="0" smtClean="0"/>
              <a:t>I </a:t>
            </a:r>
            <a:r>
              <a:rPr lang="en-US" b="1" u="sng" dirty="0" smtClean="0"/>
              <a:t>would learn </a:t>
            </a:r>
            <a:r>
              <a:rPr lang="en-US" dirty="0" smtClean="0"/>
              <a:t>Italian, </a:t>
            </a:r>
            <a:r>
              <a:rPr lang="en-US" b="1" dirty="0" smtClean="0"/>
              <a:t>if</a:t>
            </a:r>
            <a:r>
              <a:rPr lang="en-US" dirty="0" smtClean="0"/>
              <a:t> I </a:t>
            </a:r>
            <a:r>
              <a:rPr lang="en-US" b="1" u="sng" dirty="0" smtClean="0"/>
              <a:t>had</a:t>
            </a:r>
            <a:r>
              <a:rPr lang="en-US" dirty="0" smtClean="0"/>
              <a:t> the time.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7798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Afbeeldingsresultaat voor second conditional quiz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65"/>
          <a:stretch/>
        </p:blipFill>
        <p:spPr bwMode="auto">
          <a:xfrm>
            <a:off x="2252278" y="320040"/>
            <a:ext cx="7576887" cy="6281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401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fbeeldingsresultaat voor second conditional quiz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67" b="31979"/>
          <a:stretch/>
        </p:blipFill>
        <p:spPr bwMode="auto">
          <a:xfrm>
            <a:off x="2587753" y="91439"/>
            <a:ext cx="7071568" cy="6625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173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84</TotalTime>
  <Words>455</Words>
  <Application>Microsoft Office PowerPoint</Application>
  <PresentationFormat>Breedbeeld</PresentationFormat>
  <Paragraphs>93</Paragraphs>
  <Slides>21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5" baseType="lpstr">
      <vt:lpstr>Arial</vt:lpstr>
      <vt:lpstr>Trebuchet MS</vt:lpstr>
      <vt:lpstr>Wingdings 3</vt:lpstr>
      <vt:lpstr>Facet</vt:lpstr>
      <vt:lpstr>Conditionals</vt:lpstr>
      <vt:lpstr>Zero Conditional</vt:lpstr>
      <vt:lpstr>PowerPoint-presentatie</vt:lpstr>
      <vt:lpstr>First Conditional</vt:lpstr>
      <vt:lpstr>PowerPoint-presentatie</vt:lpstr>
      <vt:lpstr>PowerPoint-presentatie</vt:lpstr>
      <vt:lpstr>Second conditional</vt:lpstr>
      <vt:lpstr>PowerPoint-presentatie</vt:lpstr>
      <vt:lpstr>PowerPoint-presentatie</vt:lpstr>
      <vt:lpstr>Third Conditional</vt:lpstr>
      <vt:lpstr>PowerPoint-presentatie</vt:lpstr>
      <vt:lpstr>PowerPoint-presentatie</vt:lpstr>
      <vt:lpstr>Practice makes Perfect!</vt:lpstr>
      <vt:lpstr>Mixed conditionals</vt:lpstr>
      <vt:lpstr>Mixed conditionals</vt:lpstr>
      <vt:lpstr>Mixed conditionals</vt:lpstr>
      <vt:lpstr>Mixed conditionals</vt:lpstr>
      <vt:lpstr>Practice makes Perfect!</vt:lpstr>
      <vt:lpstr>PowerPoint-presentatie</vt:lpstr>
      <vt:lpstr>PowerPoint-presentatie</vt:lpstr>
      <vt:lpstr>PowerPoint-presentatie</vt:lpstr>
    </vt:vector>
  </TitlesOfParts>
  <Company>Het Hooghuis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Conditionals</dc:title>
  <dc:creator>Klerks-van Hoof, KHY (Yvette)</dc:creator>
  <cp:lastModifiedBy>Klerks-van Hoof, KHY (Yvette)</cp:lastModifiedBy>
  <cp:revision>16</cp:revision>
  <dcterms:created xsi:type="dcterms:W3CDTF">2018-01-23T12:35:03Z</dcterms:created>
  <dcterms:modified xsi:type="dcterms:W3CDTF">2018-02-01T09:28:33Z</dcterms:modified>
</cp:coreProperties>
</file>